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6"/>
    <p:sldMasterId id="214748367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y="5143500" cx="9144000"/>
  <p:notesSz cx="6858000" cy="9144000"/>
  <p:embeddedFontLst>
    <p:embeddedFont>
      <p:font typeface="Average"/>
      <p:regular r:id="rId21"/>
    </p:embeddedFon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Svetlana G. Tsyro"/>
  <p:cmAuthor clrIdx="1" id="1" initials="" lastIdx="1" name="Jan Eiof Jons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5341AC8-796A-4E75-B879-40AD24B628A2}">
  <a:tblStyle styleId="{55341AC8-796A-4E75-B879-40AD24B628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11" Type="http://schemas.openxmlformats.org/officeDocument/2006/relationships/slide" Target="slides/slide3.xml"/><Relationship Id="rId22" Type="http://schemas.openxmlformats.org/officeDocument/2006/relationships/font" Target="fonts/Oswald-regular.fntdata"/><Relationship Id="rId10" Type="http://schemas.openxmlformats.org/officeDocument/2006/relationships/slide" Target="slides/slide2.xml"/><Relationship Id="rId21" Type="http://schemas.openxmlformats.org/officeDocument/2006/relationships/font" Target="fonts/Average-regular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23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commentAuthors" Target="commentAuthors.xml"/><Relationship Id="rId19" Type="http://schemas.openxmlformats.org/officeDocument/2006/relationships/slide" Target="slides/slide11.xml"/><Relationship Id="rId6" Type="http://schemas.openxmlformats.org/officeDocument/2006/relationships/slideMaster" Target="slideMasters/slideMaster1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5-07T11:38:02.113">
    <p:pos x="196" y="0"/>
    <p:text>Flott figur! Bare lurte på hva du skulle si her. Model performance?</p:text>
  </p:cm>
  <p:cm authorId="1" idx="1" dt="2021-05-07T11:38:02.113">
    <p:pos x="196" y="0"/>
    <p:text>Godt samsvar mod. obs NH4 trend 2000 2017. Samme for nitrat. Litt avvik for S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05-10T08:06:53.659">
    <p:pos x="144" y="1166"/>
    <p:text>Mention some implication of this - otherwise it's like "So what?" I sent you earlier some references regarding reduced vs oxidised N effects of ecosystems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2ebe7ea41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gd2ebe7ea41_0_97:notes"/>
          <p:cNvSpPr/>
          <p:nvPr>
            <p:ph idx="2" type="sldImg"/>
          </p:nvPr>
        </p:nvSpPr>
        <p:spPr>
          <a:xfrm>
            <a:off x="38082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d4e640a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bd4e640a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122cb016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d122cb016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d1771152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d1771152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d122cb016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d122cb016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d54b2ad2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d54b2ad2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82c1e74d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82c1e74d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82c1e74d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82c1e74d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52b0907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52b0907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e30f7ced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e30f7ce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122cb0164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122cb016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e30f7d1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e30f7d1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tnings/ intro slide">
  <p:cSld name="Avsluttnings/ intro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117" y="838"/>
            <a:ext cx="12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29450" lIns="58900" spcFirstLastPara="1" rIns="58900" wrap="square" tIns="29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28071" cy="2783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med logo" showMasterSp="0" type="obj">
  <p:cSld name="OBJECT">
    <p:bg>
      <p:bgPr>
        <a:solidFill>
          <a:srgbClr val="E9E9E9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1" i="0" sz="3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886050" y="12001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492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0" type="dt"/>
          </p:nvPr>
        </p:nvSpPr>
        <p:spPr>
          <a:xfrm>
            <a:off x="886049" y="4858038"/>
            <a:ext cx="13314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2217655" y="4858038"/>
            <a:ext cx="42264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396262" y="4860458"/>
            <a:ext cx="468000" cy="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46406" y="4517340"/>
            <a:ext cx="1723104" cy="626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6"/>
          <p:cNvGrpSpPr/>
          <p:nvPr/>
        </p:nvGrpSpPr>
        <p:grpSpPr>
          <a:xfrm>
            <a:off x="4350277" y="2855379"/>
            <a:ext cx="443589" cy="105632"/>
            <a:chOff x="4137525" y="2915950"/>
            <a:chExt cx="869100" cy="207000"/>
          </a:xfrm>
        </p:grpSpPr>
        <p:sp>
          <p:nvSpPr>
            <p:cNvPr id="67" name="Google Shape;67;p1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6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6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71" name="Google Shape;71;p16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2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" name="Google Shape;98;p23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99" name="Google Shape;99;p23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238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indent="-3238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indent="-3238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indent="-3238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indent="-3238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indent="-3238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indent="-3238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indent="-3238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04" name="Google Shape;104;p24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200"/>
              <a:buNone/>
              <a:defRPr sz="12200"/>
            </a:lvl9pPr>
          </a:lstStyle>
          <a:p>
            <a:r>
              <a:t>xx%</a:t>
            </a:r>
          </a:p>
        </p:txBody>
      </p:sp>
      <p:sp>
        <p:nvSpPr>
          <p:cNvPr id="107" name="Google Shape;107;p25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">
  <p:cSld name="Tittel og innhold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/>
          <p:nvPr/>
        </p:nvSpPr>
        <p:spPr>
          <a:xfrm>
            <a:off x="1588" y="1191"/>
            <a:ext cx="1500" cy="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7"/>
          <p:cNvSpPr txBox="1"/>
          <p:nvPr>
            <p:ph type="title"/>
          </p:nvPr>
        </p:nvSpPr>
        <p:spPr>
          <a:xfrm>
            <a:off x="886050" y="380690"/>
            <a:ext cx="7371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b="1" i="0" sz="3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9pPr>
          </a:lstStyle>
          <a:p/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886050" y="1200154"/>
            <a:ext cx="7371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49250" lvl="0" marL="45720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­"/>
              <a:defRPr b="0" i="0" sz="1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10" type="dt"/>
          </p:nvPr>
        </p:nvSpPr>
        <p:spPr>
          <a:xfrm>
            <a:off x="886049" y="4858038"/>
            <a:ext cx="13314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11" type="ftr"/>
          </p:nvPr>
        </p:nvSpPr>
        <p:spPr>
          <a:xfrm>
            <a:off x="2217655" y="4858038"/>
            <a:ext cx="4226400" cy="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396262" y="4860458"/>
            <a:ext cx="468000" cy="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ittelslide #3" showMasterSp="0">
  <p:cSld name="Kapittelslide #3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txBody>
          <a:bodyPr anchorCtr="0" anchor="ctr" bIns="29450" lIns="58900" spcFirstLastPara="1" rIns="58900" wrap="square" tIns="29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8"/>
          <p:cNvSpPr/>
          <p:nvPr/>
        </p:nvSpPr>
        <p:spPr>
          <a:xfrm>
            <a:off x="455682" y="322775"/>
            <a:ext cx="8252700" cy="448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9450" lIns="58900" spcFirstLastPara="1" rIns="58900" wrap="square" tIns="29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8"/>
          <p:cNvSpPr txBox="1"/>
          <p:nvPr>
            <p:ph type="ctrTitle"/>
          </p:nvPr>
        </p:nvSpPr>
        <p:spPr>
          <a:xfrm>
            <a:off x="886050" y="2319135"/>
            <a:ext cx="74328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9pPr>
          </a:lstStyle>
          <a:p/>
        </p:txBody>
      </p:sp>
      <p:sp>
        <p:nvSpPr>
          <p:cNvPr id="122" name="Google Shape;122;p28"/>
          <p:cNvSpPr txBox="1"/>
          <p:nvPr>
            <p:ph idx="1" type="subTitle"/>
          </p:nvPr>
        </p:nvSpPr>
        <p:spPr>
          <a:xfrm>
            <a:off x="886049" y="2799594"/>
            <a:ext cx="74328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90A8"/>
              </a:buClr>
              <a:buSzPts val="1800"/>
              <a:buFont typeface="Arial"/>
              <a:buNone/>
              <a:defRPr b="0" i="0" sz="1900" u="none" cap="none" strike="noStrike">
                <a:solidFill>
                  <a:srgbClr val="0090A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5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3" name="Google Shape;12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76336" cy="142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leside #2" showMasterSp="0">
  <p:cSld name="Hvileside #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/>
        </p:nvSpPr>
        <p:spPr>
          <a:xfrm>
            <a:off x="1117" y="838"/>
            <a:ext cx="12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9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1875" lIns="83800" spcFirstLastPara="1" rIns="8380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914985" cy="184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leside #3" showMasterSp="0">
  <p:cSld name="Hvileside #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/>
          <p:nvPr/>
        </p:nvSpPr>
        <p:spPr>
          <a:xfrm>
            <a:off x="1117" y="838"/>
            <a:ext cx="12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30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1875" lIns="83800" spcFirstLastPara="1" rIns="8380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914985" cy="184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vileside #1" showMasterSp="0">
  <p:cSld name="Hvileside #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/>
          <p:nvPr/>
        </p:nvSpPr>
        <p:spPr>
          <a:xfrm>
            <a:off x="1117" y="838"/>
            <a:ext cx="12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31"/>
          <p:cNvSpPr txBox="1"/>
          <p:nvPr/>
        </p:nvSpPr>
        <p:spPr>
          <a:xfrm>
            <a:off x="-1728142" y="1"/>
            <a:ext cx="1584000" cy="18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1875" lIns="83800" spcFirstLastPara="1" rIns="83800" wrap="square" tIns="4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Utskifting av bakgrunnsbilde: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Høyreklikk på lysbildet og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«Formater bakgrunn»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«Fyll»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velg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«Bilde eller tekstur» </a:t>
            </a: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 deretter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«Fil…»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Velg ønsket bakgrunnsbilde og klikk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«Åpne»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6050" lvl="0" marL="152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-"/>
            </a:pPr>
            <a:r>
              <a:rPr b="0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Avslutt med å velge </a:t>
            </a:r>
            <a:r>
              <a:rPr b="1" i="0" lang="no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«Lukk»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914985" cy="184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3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0" i="0" sz="30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b="0" i="0" sz="18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238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○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238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■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238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●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238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○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238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■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238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●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238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verage"/>
              <a:buChar char="○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238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500"/>
              <a:buFont typeface="Average"/>
              <a:buChar char="■"/>
              <a:defRPr b="0" i="0" sz="15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0249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2.xml"/><Relationship Id="rId4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/>
          <p:nvPr/>
        </p:nvSpPr>
        <p:spPr>
          <a:xfrm>
            <a:off x="1117" y="838"/>
            <a:ext cx="1200" cy="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800" lIns="83800" spcFirstLastPara="1" rIns="83800" wrap="square" tIns="8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2"/>
          <p:cNvSpPr txBox="1"/>
          <p:nvPr/>
        </p:nvSpPr>
        <p:spPr>
          <a:xfrm>
            <a:off x="656100" y="2941346"/>
            <a:ext cx="84879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83800" lIns="83800" spcFirstLastPara="1" rIns="83800" wrap="square" tIns="8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2"/>
          <p:cNvSpPr txBox="1"/>
          <p:nvPr/>
        </p:nvSpPr>
        <p:spPr>
          <a:xfrm>
            <a:off x="744722" y="3525240"/>
            <a:ext cx="7310400" cy="14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3800" lIns="83800" spcFirstLastPara="1" rIns="83800" wrap="square" tIns="83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 Eiof Jonson</a:t>
            </a:r>
            <a:r>
              <a:rPr b="0" baseline="3000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Hilde Fagerli</a:t>
            </a:r>
            <a:r>
              <a:rPr b="0" baseline="3000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Thomas Scheuschner</a:t>
            </a:r>
            <a:r>
              <a:rPr b="0" baseline="3000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no" sz="1300"/>
              <a:t> and </a:t>
            </a:r>
            <a:r>
              <a:rPr b="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Svetlana Tsyro</a:t>
            </a:r>
            <a:r>
              <a:rPr b="0" baseline="30000" i="0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baseline="3000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191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aseline="30000" i="1" lang="no" sz="1300"/>
              <a:t>1</a:t>
            </a:r>
            <a:r>
              <a:rPr b="0" i="1" lang="no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Norwegian Meteorological Institute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no" sz="1300"/>
              <a:t>	</a:t>
            </a:r>
            <a:r>
              <a:rPr baseline="30000" lang="no" sz="1300"/>
              <a:t>2</a:t>
            </a:r>
            <a:r>
              <a:rPr lang="no" sz="1300"/>
              <a:t>Umweltbundesamt, Dessau-Roßlau Germany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2"/>
          <p:cNvSpPr txBox="1"/>
          <p:nvPr/>
        </p:nvSpPr>
        <p:spPr>
          <a:xfrm>
            <a:off x="2523800" y="595350"/>
            <a:ext cx="5531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800">
                <a:latin typeface="Average"/>
                <a:ea typeface="Average"/>
                <a:cs typeface="Average"/>
                <a:sym typeface="Average"/>
              </a:rPr>
              <a:t>Effects of </a:t>
            </a:r>
            <a:r>
              <a:rPr lang="no" sz="2800">
                <a:latin typeface="Average"/>
                <a:ea typeface="Average"/>
                <a:cs typeface="Average"/>
                <a:sym typeface="Average"/>
              </a:rPr>
              <a:t>future</a:t>
            </a:r>
            <a:r>
              <a:rPr lang="no" sz="2800">
                <a:latin typeface="Average"/>
                <a:ea typeface="Average"/>
                <a:cs typeface="Average"/>
                <a:sym typeface="Average"/>
              </a:rPr>
              <a:t> changes in SOx, NOx and ammonia emissions on secondary inorganic aerosols and nitrogen depositions </a:t>
            </a:r>
            <a:endParaRPr sz="2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4" name="Google Shape;14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576"/>
            <a:ext cx="9144000" cy="68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1"/>
          <p:cNvSpPr txBox="1"/>
          <p:nvPr>
            <p:ph type="title"/>
          </p:nvPr>
        </p:nvSpPr>
        <p:spPr>
          <a:xfrm>
            <a:off x="511750" y="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Fraction of nitrogen deposited as reduced </a:t>
            </a:r>
            <a:r>
              <a:rPr lang="no"/>
              <a:t>nitrogen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</p:txBody>
      </p:sp>
      <p:pic>
        <p:nvPicPr>
          <p:cNvPr id="215" name="Google Shape;215;p41"/>
          <p:cNvPicPr preferRelativeResize="0"/>
          <p:nvPr/>
        </p:nvPicPr>
        <p:blipFill rotWithShape="1">
          <a:blip r:embed="rId3">
            <a:alphaModFix/>
          </a:blip>
          <a:srcRect b="15001" l="0" r="17046" t="19372"/>
          <a:stretch/>
        </p:blipFill>
        <p:spPr>
          <a:xfrm>
            <a:off x="0" y="483950"/>
            <a:ext cx="3310824" cy="23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1"/>
          <p:cNvPicPr preferRelativeResize="0"/>
          <p:nvPr/>
        </p:nvPicPr>
        <p:blipFill rotWithShape="1">
          <a:blip r:embed="rId4">
            <a:alphaModFix/>
          </a:blip>
          <a:srcRect b="14227" l="0" r="2874" t="20147"/>
          <a:stretch/>
        </p:blipFill>
        <p:spPr>
          <a:xfrm>
            <a:off x="4572000" y="1989939"/>
            <a:ext cx="4572000" cy="308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1"/>
          <p:cNvPicPr preferRelativeResize="0"/>
          <p:nvPr/>
        </p:nvPicPr>
        <p:blipFill rotWithShape="1">
          <a:blip r:embed="rId5">
            <a:alphaModFix/>
          </a:blip>
          <a:srcRect b="15325" l="0" r="16100" t="19735"/>
          <a:stretch/>
        </p:blipFill>
        <p:spPr>
          <a:xfrm>
            <a:off x="0" y="2711275"/>
            <a:ext cx="3357900" cy="23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1"/>
          <p:cNvSpPr txBox="1"/>
          <p:nvPr/>
        </p:nvSpPr>
        <p:spPr>
          <a:xfrm>
            <a:off x="3981625" y="607925"/>
            <a:ext cx="480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o" sz="2000">
                <a:solidFill>
                  <a:srgbClr val="FF0000"/>
                </a:solidFill>
              </a:rPr>
              <a:t>In large parts of Europe more than 70% of the total deposition of N in 2030 is reduced nitrogen.</a:t>
            </a:r>
            <a:endParaRPr/>
          </a:p>
        </p:txBody>
      </p:sp>
      <p:sp>
        <p:nvSpPr>
          <p:cNvPr id="219" name="Google Shape;219;p41"/>
          <p:cNvSpPr txBox="1"/>
          <p:nvPr/>
        </p:nvSpPr>
        <p:spPr>
          <a:xfrm>
            <a:off x="2251950" y="931175"/>
            <a:ext cx="7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800"/>
              <a:t>2005</a:t>
            </a:r>
            <a:endParaRPr b="1" sz="1800"/>
          </a:p>
        </p:txBody>
      </p:sp>
      <p:sp>
        <p:nvSpPr>
          <p:cNvPr id="220" name="Google Shape;220;p41"/>
          <p:cNvSpPr txBox="1"/>
          <p:nvPr/>
        </p:nvSpPr>
        <p:spPr>
          <a:xfrm>
            <a:off x="2052350" y="3229825"/>
            <a:ext cx="7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800"/>
              <a:t>2017</a:t>
            </a:r>
            <a:endParaRPr b="1" sz="1800"/>
          </a:p>
        </p:txBody>
      </p:sp>
      <p:sp>
        <p:nvSpPr>
          <p:cNvPr id="221" name="Google Shape;221;p41"/>
          <p:cNvSpPr txBox="1"/>
          <p:nvPr/>
        </p:nvSpPr>
        <p:spPr>
          <a:xfrm>
            <a:off x="7512275" y="2511350"/>
            <a:ext cx="74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o" sz="1800"/>
              <a:t>2030</a:t>
            </a:r>
            <a:endParaRPr b="1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366825" y="97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Points to consider for PM</a:t>
            </a:r>
            <a:r>
              <a:rPr baseline="-25000" lang="no"/>
              <a:t>2.5</a:t>
            </a:r>
            <a:endParaRPr baseline="-25000"/>
          </a:p>
        </p:txBody>
      </p:sp>
      <p:sp>
        <p:nvSpPr>
          <p:cNvPr id="227" name="Google Shape;227;p42"/>
          <p:cNvSpPr txBox="1"/>
          <p:nvPr>
            <p:ph idx="1" type="body"/>
          </p:nvPr>
        </p:nvSpPr>
        <p:spPr>
          <a:xfrm>
            <a:off x="311700" y="1547400"/>
            <a:ext cx="8520600" cy="3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5600"/>
              <a:t>The ratio of </a:t>
            </a:r>
            <a:r>
              <a:rPr lang="no" sz="5600"/>
              <a:t>ammonia to sulphate and HNO</a:t>
            </a:r>
            <a:r>
              <a:rPr baseline="-25000" lang="no" sz="5600"/>
              <a:t>3</a:t>
            </a:r>
            <a:r>
              <a:rPr lang="no" sz="5600"/>
              <a:t> in the European atmosphere has increased in past decades, and with the projected emission trends this ratio will continue to increase. </a:t>
            </a:r>
            <a:r>
              <a:rPr lang="no" sz="5600"/>
              <a:t>As an annual average we find that the efficiency of mitigating PM</a:t>
            </a:r>
            <a:r>
              <a:rPr baseline="-25000" lang="no" sz="5600"/>
              <a:t>2.5</a:t>
            </a:r>
            <a:r>
              <a:rPr lang="no" sz="5600"/>
              <a:t> concentrations by reducing ammonia emissions by 10% will be  </a:t>
            </a:r>
            <a:r>
              <a:rPr lang="no" sz="5600"/>
              <a:t>reduced</a:t>
            </a:r>
            <a:r>
              <a:rPr lang="no" sz="5600"/>
              <a:t> by a factor 2.6, from 0.61 to 0.22 ngNm −3 per Gg ammonia emitted between 2005 and 2030</a:t>
            </a:r>
            <a:endParaRPr sz="5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5500">
                <a:solidFill>
                  <a:srgbClr val="CC0000"/>
                </a:solidFill>
              </a:rPr>
              <a:t>However</a:t>
            </a:r>
            <a:endParaRPr sz="5500">
              <a:solidFill>
                <a:srgbClr val="CC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 sz="5600"/>
              <a:t>Ammonia emission</a:t>
            </a:r>
            <a:r>
              <a:rPr lang="no" sz="5600"/>
              <a:t> from agriculture</a:t>
            </a:r>
            <a:r>
              <a:rPr lang="no" sz="5600"/>
              <a:t> differ by season with a minimum in winter. As a result the ratio of </a:t>
            </a:r>
            <a:r>
              <a:rPr lang="no" sz="5600"/>
              <a:t>ammon</a:t>
            </a:r>
            <a:r>
              <a:rPr lang="no" sz="5600"/>
              <a:t>ia to sulphate and HNO</a:t>
            </a:r>
            <a:r>
              <a:rPr baseline="-25000" lang="no" sz="5600"/>
              <a:t>3</a:t>
            </a:r>
            <a:r>
              <a:rPr lang="no" sz="5600"/>
              <a:t> is much higher in winter, and a much larger portion of the ammonia will form ammonium particles. </a:t>
            </a:r>
            <a:endParaRPr sz="56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no" sz="5600"/>
              <a:t>Emissions of ammonia on one hand, and SOx and NOx on the other hand, differ in space and time. Even if there is a large surplus of ammonia over SOx and NOx on a European scale, this may not always be the case locally, in particular in </a:t>
            </a:r>
            <a:r>
              <a:rPr lang="no" sz="5600"/>
              <a:t>urban areas with little nearby agricultural activity.</a:t>
            </a:r>
            <a:r>
              <a:rPr lang="no" sz="5600"/>
              <a:t> Advection of NH</a:t>
            </a:r>
            <a:r>
              <a:rPr baseline="-25000" lang="no" sz="5600"/>
              <a:t>3</a:t>
            </a:r>
            <a:r>
              <a:rPr lang="no" sz="5600"/>
              <a:t> rich air into urban areas may cause PM</a:t>
            </a:r>
            <a:r>
              <a:rPr baseline="-25000" lang="no" sz="5600"/>
              <a:t>2.5 </a:t>
            </a:r>
            <a:r>
              <a:rPr lang="no" sz="5600"/>
              <a:t>episodes.</a:t>
            </a:r>
            <a:endParaRPr sz="5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576"/>
            <a:ext cx="9144000" cy="68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173925" y="1014475"/>
            <a:ext cx="8520600" cy="8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Points to consider for nitrogen deposition and eutrophication</a:t>
            </a:r>
            <a:endParaRPr/>
          </a:p>
        </p:txBody>
      </p:sp>
      <p:sp>
        <p:nvSpPr>
          <p:cNvPr id="234" name="Google Shape;234;p43"/>
          <p:cNvSpPr txBox="1"/>
          <p:nvPr>
            <p:ph idx="1" type="body"/>
          </p:nvPr>
        </p:nvSpPr>
        <p:spPr>
          <a:xfrm>
            <a:off x="229050" y="1851675"/>
            <a:ext cx="8520600" cy="31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Depositions of nitrogen are decreasing in Europe.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This decrease is mainly a result of reductions in NOx emission. As a result the fraction of </a:t>
            </a:r>
            <a:r>
              <a:rPr lang="no"/>
              <a:t>reduced N in the total N deposition </a:t>
            </a:r>
            <a:r>
              <a:rPr lang="no"/>
              <a:t>is increasing and may reach 70% in large parts of Europe by 2030.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Exceedances for critical loads of nitrogen deposition are projected in large parts of Europe also in 2030, and reductions in ammonia emissions are needed in order </a:t>
            </a:r>
            <a:r>
              <a:rPr lang="no"/>
              <a:t>to</a:t>
            </a:r>
            <a:r>
              <a:rPr lang="no"/>
              <a:t> minimize damage to ecosystems.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6576"/>
            <a:ext cx="9144000" cy="68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/>
          <p:nvPr/>
        </p:nvSpPr>
        <p:spPr>
          <a:xfrm>
            <a:off x="2674700" y="1080050"/>
            <a:ext cx="508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>
                <a:latin typeface="Average"/>
                <a:ea typeface="Average"/>
                <a:cs typeface="Average"/>
                <a:sym typeface="Average"/>
              </a:rPr>
              <a:t>Why ammonia?</a:t>
            </a:r>
            <a:endParaRPr sz="30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0" name="Google Shape;150;p33"/>
          <p:cNvSpPr txBox="1"/>
          <p:nvPr/>
        </p:nvSpPr>
        <p:spPr>
          <a:xfrm>
            <a:off x="2674700" y="958300"/>
            <a:ext cx="6393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>
                <a:latin typeface="Average"/>
                <a:ea typeface="Average"/>
                <a:cs typeface="Average"/>
                <a:sym typeface="Average"/>
              </a:rPr>
              <a:t>PM</a:t>
            </a:r>
            <a:r>
              <a:rPr baseline="-25000" lang="no" sz="2400">
                <a:latin typeface="Average"/>
                <a:ea typeface="Average"/>
                <a:cs typeface="Average"/>
                <a:sym typeface="Average"/>
              </a:rPr>
              <a:t>2.5</a:t>
            </a:r>
            <a:r>
              <a:rPr lang="no" sz="2400"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is causing 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health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 problems in Europe. Emissions of PM</a:t>
            </a:r>
            <a:r>
              <a:rPr baseline="-25000" lang="no">
                <a:latin typeface="Average"/>
                <a:ea typeface="Average"/>
                <a:cs typeface="Average"/>
                <a:sym typeface="Average"/>
              </a:rPr>
              <a:t>2.5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 precursors SOx, NOx are decreasing, but at the same time Europe is 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struggling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 to meet the (even modest) reduction targets for ammonia. To what extent will a lack of success (or ambitions) in reducing ammonia emissions prevent a faster decline in European PM</a:t>
            </a:r>
            <a:r>
              <a:rPr baseline="-25000" lang="no">
                <a:latin typeface="Average"/>
                <a:ea typeface="Average"/>
                <a:cs typeface="Average"/>
                <a:sym typeface="Average"/>
              </a:rPr>
              <a:t>2.5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 levels? 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1" name="Google Shape;151;p33"/>
          <p:cNvSpPr txBox="1"/>
          <p:nvPr/>
        </p:nvSpPr>
        <p:spPr>
          <a:xfrm>
            <a:off x="75300" y="3674600"/>
            <a:ext cx="8993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2400">
                <a:latin typeface="Average"/>
                <a:ea typeface="Average"/>
                <a:cs typeface="Average"/>
                <a:sym typeface="Average"/>
              </a:rPr>
              <a:t>Nitrogen depositions 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In more than 60% of European ecosystem areas the exceedance of critical loads for eutrophication is exceeded in 2017 and 2018.  </a:t>
            </a:r>
            <a:r>
              <a:rPr lang="no">
                <a:latin typeface="Average"/>
                <a:ea typeface="Average"/>
                <a:cs typeface="Average"/>
                <a:sym typeface="Average"/>
              </a:rPr>
              <a:t>To what extent will a lack of success (or ambitions) in reducing ammonia emissions prevent a faster decline in the exceedances of eutrophication in Europe?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latin typeface="Average"/>
                <a:ea typeface="Average"/>
                <a:cs typeface="Average"/>
                <a:sym typeface="Average"/>
              </a:rPr>
              <a:t>  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2" name="Google Shape;15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576"/>
            <a:ext cx="9144000" cy="68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/>
          <p:nvPr>
            <p:ph type="ctrTitle"/>
          </p:nvPr>
        </p:nvSpPr>
        <p:spPr>
          <a:xfrm>
            <a:off x="640200" y="85700"/>
            <a:ext cx="5745000" cy="85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000"/>
              <a:t>Model runs</a:t>
            </a:r>
            <a:r>
              <a:rPr lang="no" sz="3000"/>
              <a:t> for Europe</a:t>
            </a:r>
            <a:endParaRPr sz="3000"/>
          </a:p>
        </p:txBody>
      </p:sp>
      <p:sp>
        <p:nvSpPr>
          <p:cNvPr id="158" name="Google Shape;158;p34"/>
          <p:cNvSpPr txBox="1"/>
          <p:nvPr/>
        </p:nvSpPr>
        <p:spPr>
          <a:xfrm>
            <a:off x="1032000" y="984200"/>
            <a:ext cx="56973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Model resolution 0.1 x 0.1 degrees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Emissions: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Base 2005:   EU28 official EMEP emissions. All other countries/regions Eclipse version 6a 2005 emissions.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Base 2017  Official EMEP emissions.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o"/>
              <a:t>Base 2030  EU28 2005 official EMEP emissions </a:t>
            </a:r>
            <a:r>
              <a:rPr lang="no">
                <a:solidFill>
                  <a:schemeClr val="dk1"/>
                </a:solidFill>
              </a:rPr>
              <a:t>scaled according to NED2030 obligations. All other countries/regions Eclipse version 6a 2030 emissions.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o">
                <a:solidFill>
                  <a:schemeClr val="dk1"/>
                </a:solidFill>
              </a:rPr>
              <a:t>In addition model trend runs 2005 -- 2017.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chemeClr val="dk1"/>
                </a:solidFill>
              </a:rPr>
              <a:t>In addition several sensitivity runs reducing ammonia, NOx and SOx  emissions in 10% percent steps. For 2030 ammonia emissions the stepwise reductions have been made between Base and 50% reductions.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/>
          <p:nvPr/>
        </p:nvSpPr>
        <p:spPr>
          <a:xfrm>
            <a:off x="550950" y="0"/>
            <a:ext cx="3591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EU28 Emissions of SOx (as SO</a:t>
            </a:r>
            <a:r>
              <a:rPr baseline="-25000" lang="no"/>
              <a:t>2</a:t>
            </a:r>
            <a:r>
              <a:rPr lang="no"/>
              <a:t>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NOx (as NO</a:t>
            </a:r>
            <a:r>
              <a:rPr baseline="-25000" lang="no"/>
              <a:t>2</a:t>
            </a:r>
            <a:r>
              <a:rPr lang="no"/>
              <a:t>) and ammonia (as NH</a:t>
            </a:r>
            <a:r>
              <a:rPr baseline="-25000" lang="no"/>
              <a:t>3</a:t>
            </a:r>
            <a:r>
              <a:rPr lang="no"/>
              <a:t>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Numbers are percentage changes relative to 2005</a:t>
            </a:r>
            <a:endParaRPr/>
          </a:p>
        </p:txBody>
      </p:sp>
      <p:sp>
        <p:nvSpPr>
          <p:cNvPr id="164" name="Google Shape;164;p35"/>
          <p:cNvSpPr txBox="1"/>
          <p:nvPr/>
        </p:nvSpPr>
        <p:spPr>
          <a:xfrm>
            <a:off x="4986200" y="89175"/>
            <a:ext cx="3898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EU28 SIA25 concentration split by component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Numbers represent percentage contribution to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SIA </a:t>
            </a:r>
            <a:endParaRPr/>
          </a:p>
        </p:txBody>
      </p:sp>
      <p:pic>
        <p:nvPicPr>
          <p:cNvPr id="165" name="Google Shape;165;p35"/>
          <p:cNvPicPr preferRelativeResize="0"/>
          <p:nvPr/>
        </p:nvPicPr>
        <p:blipFill rotWithShape="1">
          <a:blip r:embed="rId3">
            <a:alphaModFix/>
          </a:blip>
          <a:srcRect b="38436" l="0" r="0" t="39641"/>
          <a:stretch/>
        </p:blipFill>
        <p:spPr>
          <a:xfrm>
            <a:off x="139400" y="2729525"/>
            <a:ext cx="4369426" cy="214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5"/>
          <p:cNvPicPr preferRelativeResize="0"/>
          <p:nvPr/>
        </p:nvPicPr>
        <p:blipFill rotWithShape="1">
          <a:blip r:embed="rId4">
            <a:alphaModFix/>
          </a:blip>
          <a:srcRect b="36781" l="0" r="0" t="36873"/>
          <a:stretch/>
        </p:blipFill>
        <p:spPr>
          <a:xfrm>
            <a:off x="4572000" y="2525900"/>
            <a:ext cx="4369426" cy="25496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7" name="Google Shape;167;p35"/>
          <p:cNvGraphicFramePr/>
          <p:nvPr/>
        </p:nvGraphicFramePr>
        <p:xfrm>
          <a:off x="5071600" y="922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{55341AC8-796A-4E75-B879-40AD24B628A2}</a:tableStyleId>
              </a:tblPr>
              <a:tblGrid>
                <a:gridCol w="959375"/>
                <a:gridCol w="522425"/>
                <a:gridCol w="534025"/>
                <a:gridCol w="559575"/>
                <a:gridCol w="556250"/>
              </a:tblGrid>
              <a:tr h="36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2005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2011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2017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2030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Sulphate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40%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37%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27%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36%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1155CC"/>
                          </a:solidFill>
                        </a:rPr>
                        <a:t>Nitrate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1155CC"/>
                          </a:solidFill>
                        </a:rPr>
                        <a:t>35%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1155CC"/>
                          </a:solidFill>
                        </a:rPr>
                        <a:t>39%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1155CC"/>
                          </a:solidFill>
                        </a:rPr>
                        <a:t>41%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1155CC"/>
                          </a:solidFill>
                        </a:rPr>
                        <a:t>41%</a:t>
                      </a:r>
                      <a:endParaRPr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9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Ammonium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24%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25%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24%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23%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68" name="Google Shape;168;p35"/>
          <p:cNvGraphicFramePr/>
          <p:nvPr/>
        </p:nvGraphicFramePr>
        <p:xfrm>
          <a:off x="742050" y="975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{55341AC8-796A-4E75-B879-40AD24B628A2}</a:tableStyleId>
              </a:tblPr>
              <a:tblGrid>
                <a:gridCol w="535900"/>
                <a:gridCol w="574975"/>
                <a:gridCol w="539775"/>
                <a:gridCol w="590525"/>
                <a:gridCol w="638900"/>
              </a:tblGrid>
              <a:tr h="36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2005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2011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2017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/>
                        <a:t>2030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49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SOx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100%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-47%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-70%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FF0000"/>
                          </a:solidFill>
                        </a:rPr>
                        <a:t>-81%</a:t>
                      </a:r>
                      <a:endParaRPr sz="12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9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0000FF"/>
                          </a:solidFill>
                        </a:rPr>
                        <a:t>NOx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0000FF"/>
                          </a:solidFill>
                        </a:rPr>
                        <a:t>100%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0000FF"/>
                          </a:solidFill>
                        </a:rPr>
                        <a:t>-25%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0000FF"/>
                          </a:solidFill>
                        </a:rPr>
                        <a:t>-38%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0000FF"/>
                          </a:solidFill>
                        </a:rPr>
                        <a:t>-67%</a:t>
                      </a:r>
                      <a:endParaRPr sz="1200">
                        <a:solidFill>
                          <a:srgbClr val="0000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9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NH3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100%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-7%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-4%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 sz="1200">
                          <a:solidFill>
                            <a:srgbClr val="38761D"/>
                          </a:solidFill>
                        </a:rPr>
                        <a:t>-30%</a:t>
                      </a:r>
                      <a:endParaRPr sz="1200">
                        <a:solidFill>
                          <a:srgbClr val="38761D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9" name="Google Shape;169;p35"/>
          <p:cNvSpPr txBox="1"/>
          <p:nvPr/>
        </p:nvSpPr>
        <p:spPr>
          <a:xfrm>
            <a:off x="868500" y="4581050"/>
            <a:ext cx="827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Note that the </a:t>
            </a:r>
            <a:r>
              <a:rPr lang="no">
                <a:solidFill>
                  <a:schemeClr val="dk1"/>
                </a:solidFill>
              </a:rPr>
              <a:t>the percentage contribution from ammonia remains at 23 - 25% even though ammonia emissions have changed far less sulphur and NOx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311700" y="0"/>
            <a:ext cx="8520600" cy="11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Measured</a:t>
            </a:r>
            <a:r>
              <a:rPr lang="no"/>
              <a:t> and model calculated trends in NH</a:t>
            </a:r>
            <a:r>
              <a:rPr baseline="-25000" lang="no"/>
              <a:t>4</a:t>
            </a:r>
            <a:r>
              <a:rPr lang="no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(and SO</a:t>
            </a:r>
            <a:r>
              <a:rPr baseline="-25000" lang="no"/>
              <a:t>4</a:t>
            </a:r>
            <a:r>
              <a:rPr baseline="30000" lang="no"/>
              <a:t>2-</a:t>
            </a:r>
            <a:r>
              <a:rPr lang="no"/>
              <a:t> and NO</a:t>
            </a:r>
            <a:r>
              <a:rPr baseline="-25000" lang="no"/>
              <a:t>3</a:t>
            </a:r>
            <a:r>
              <a:rPr baseline="30000" lang="no"/>
              <a:t>-</a:t>
            </a:r>
            <a:r>
              <a:rPr lang="no"/>
              <a:t>)</a:t>
            </a:r>
            <a:endParaRPr/>
          </a:p>
        </p:txBody>
      </p:sp>
      <p:pic>
        <p:nvPicPr>
          <p:cNvPr id="175" name="Google Shape;175;p36"/>
          <p:cNvPicPr preferRelativeResize="0"/>
          <p:nvPr/>
        </p:nvPicPr>
        <p:blipFill rotWithShape="1">
          <a:blip r:embed="rId4">
            <a:alphaModFix/>
          </a:blip>
          <a:srcRect b="17651" l="0" r="25694" t="66404"/>
          <a:stretch/>
        </p:blipFill>
        <p:spPr>
          <a:xfrm>
            <a:off x="138750" y="1656200"/>
            <a:ext cx="6078474" cy="30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6"/>
          <p:cNvPicPr preferRelativeResize="0"/>
          <p:nvPr/>
        </p:nvPicPr>
        <p:blipFill rotWithShape="1">
          <a:blip r:embed="rId5">
            <a:alphaModFix/>
          </a:blip>
          <a:srcRect b="34035" l="51299" r="25006" t="49473"/>
          <a:stretch/>
        </p:blipFill>
        <p:spPr>
          <a:xfrm>
            <a:off x="6668600" y="2405713"/>
            <a:ext cx="1956352" cy="15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6"/>
          <p:cNvPicPr preferRelativeResize="0"/>
          <p:nvPr/>
        </p:nvPicPr>
        <p:blipFill rotWithShape="1">
          <a:blip r:embed="rId6">
            <a:alphaModFix/>
          </a:blip>
          <a:srcRect b="50536" l="51094" r="25416" t="33412"/>
          <a:stretch/>
        </p:blipFill>
        <p:spPr>
          <a:xfrm>
            <a:off x="6741600" y="1104588"/>
            <a:ext cx="1810349" cy="136566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6"/>
          <p:cNvSpPr txBox="1"/>
          <p:nvPr/>
        </p:nvSpPr>
        <p:spPr>
          <a:xfrm>
            <a:off x="772600" y="4619575"/>
            <a:ext cx="57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EIONET Report  –  ETC/ATNI 2020/8</a:t>
            </a:r>
            <a:endParaRPr/>
          </a:p>
        </p:txBody>
      </p:sp>
      <p:pic>
        <p:nvPicPr>
          <p:cNvPr id="179" name="Google Shape;17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3125" y="4186550"/>
            <a:ext cx="2777425" cy="83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/>
          <p:nvPr>
            <p:ph type="ctrTitle"/>
          </p:nvPr>
        </p:nvSpPr>
        <p:spPr>
          <a:xfrm>
            <a:off x="402013" y="303450"/>
            <a:ext cx="8520600" cy="93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 sz="3300"/>
              <a:t>Ammonia trends from satellite</a:t>
            </a:r>
            <a:r>
              <a:rPr lang="no"/>
              <a:t> </a:t>
            </a:r>
            <a:r>
              <a:rPr lang="no" sz="3300"/>
              <a:t>2008 - 2018</a:t>
            </a:r>
            <a:endParaRPr sz="3300"/>
          </a:p>
        </p:txBody>
      </p:sp>
      <p:sp>
        <p:nvSpPr>
          <p:cNvPr id="185" name="Google Shape;185;p37"/>
          <p:cNvSpPr txBox="1"/>
          <p:nvPr>
            <p:ph idx="1" type="subTitle"/>
          </p:nvPr>
        </p:nvSpPr>
        <p:spPr>
          <a:xfrm>
            <a:off x="311700" y="1237350"/>
            <a:ext cx="24858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Overall Worldwide increase 2008 - 2018: 12.8%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Western and Southern Europe: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1.9% per year.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86" name="Google Shape;186;p37"/>
          <p:cNvPicPr preferRelativeResize="0"/>
          <p:nvPr/>
        </p:nvPicPr>
        <p:blipFill rotWithShape="1">
          <a:blip r:embed="rId3">
            <a:alphaModFix/>
          </a:blip>
          <a:srcRect b="66681" l="9156" r="0" t="0"/>
          <a:stretch/>
        </p:blipFill>
        <p:spPr>
          <a:xfrm>
            <a:off x="2947450" y="1288050"/>
            <a:ext cx="5975175" cy="30635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7"/>
          <p:cNvSpPr txBox="1"/>
          <p:nvPr/>
        </p:nvSpPr>
        <p:spPr>
          <a:xfrm>
            <a:off x="3291500" y="4402350"/>
            <a:ext cx="508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750">
                <a:solidFill>
                  <a:schemeClr val="dk1"/>
                </a:solidFill>
              </a:rPr>
              <a:t>Damme, M. V., Clarisse, L., Franco, B., Sutton, M. A., Erisman, J. W., Kruit, R. W., van Zanten, M., Whitburn, S., Hadji-Lazaro, J., Hurtmans,D., Clerbaux, C., and Coheur, P.-F.: Global, regional and national trends of atmospheric ammonia derived from a decadal (2008-2018)satellite record, Environmental Research Letters, http://iopscience.iop.org/article/10.1088/1748-9326/abd5e0, 2020</a:t>
            </a:r>
            <a:endParaRPr/>
          </a:p>
        </p:txBody>
      </p:sp>
      <p:sp>
        <p:nvSpPr>
          <p:cNvPr id="188" name="Google Shape;188;p37"/>
          <p:cNvSpPr txBox="1"/>
          <p:nvPr/>
        </p:nvSpPr>
        <p:spPr>
          <a:xfrm>
            <a:off x="150700" y="4311975"/>
            <a:ext cx="29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0000"/>
                </a:solidFill>
              </a:rPr>
              <a:t>But how representative are 2008  and 2018 for Europe?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/>
          <p:nvPr>
            <p:ph type="title"/>
          </p:nvPr>
        </p:nvSpPr>
        <p:spPr>
          <a:xfrm>
            <a:off x="216575" y="59675"/>
            <a:ext cx="8520600" cy="27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50"/>
              <a:t>Effects of additional reductions in 2005 and 2030 NH</a:t>
            </a:r>
            <a:r>
              <a:rPr baseline="-25000" lang="no" sz="1550"/>
              <a:t>3</a:t>
            </a:r>
            <a:r>
              <a:rPr lang="no" sz="1550"/>
              <a:t> emissions in the EU28 countries calculated in 10% increments for ammonia.</a:t>
            </a:r>
            <a:endParaRPr sz="1550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o" sz="1550"/>
              <a:t>Base - 2030 </a:t>
            </a:r>
            <a:r>
              <a:rPr lang="no" sz="1550"/>
              <a:t>target emissions</a:t>
            </a:r>
            <a:endParaRPr sz="1550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o" sz="1550"/>
              <a:t>10% - Base - Effects of additional 10% reductions relative to Base in 2030</a:t>
            </a:r>
            <a:endParaRPr sz="1550"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no" sz="1550"/>
              <a:t>50% - 40% - Effects of additional 10% reductions when already reduced by 40%                                              relative to Base.</a:t>
            </a:r>
            <a:endParaRPr sz="1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800"/>
              <a:t>The reductions in PM 2.5 in ngNm</a:t>
            </a:r>
            <a:r>
              <a:rPr baseline="30000" lang="no" sz="1800"/>
              <a:t>−3</a:t>
            </a:r>
            <a:r>
              <a:rPr lang="no" sz="1800"/>
              <a:t> per Gg ammonia (as NH</a:t>
            </a:r>
            <a:r>
              <a:rPr baseline="-25000" lang="no" sz="1800"/>
              <a:t>3</a:t>
            </a:r>
            <a:r>
              <a:rPr lang="no" sz="1800"/>
              <a:t>) emitted are given in brackets.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6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 sz="1550">
                <a:solidFill>
                  <a:srgbClr val="FF0000"/>
                </a:solidFill>
              </a:rPr>
              <a:t>Note that the PM</a:t>
            </a:r>
            <a:r>
              <a:rPr baseline="-25000" lang="no" sz="1550">
                <a:solidFill>
                  <a:srgbClr val="FF0000"/>
                </a:solidFill>
              </a:rPr>
              <a:t>2.5</a:t>
            </a:r>
            <a:r>
              <a:rPr lang="no" sz="1550">
                <a:solidFill>
                  <a:srgbClr val="FF0000"/>
                </a:solidFill>
              </a:rPr>
              <a:t> reductions per Gg NH</a:t>
            </a:r>
            <a:r>
              <a:rPr baseline="-25000" lang="no" sz="1550">
                <a:solidFill>
                  <a:srgbClr val="FF0000"/>
                </a:solidFill>
              </a:rPr>
              <a:t>3</a:t>
            </a:r>
            <a:r>
              <a:rPr lang="no" sz="1550">
                <a:solidFill>
                  <a:srgbClr val="FF0000"/>
                </a:solidFill>
              </a:rPr>
              <a:t> emitted are much lower in 2030 compared to 2005 and that reductions are largest in winter. and small in summer. </a:t>
            </a:r>
            <a:endParaRPr sz="1550">
              <a:solidFill>
                <a:srgbClr val="FF0000"/>
              </a:solidFill>
            </a:endParaRPr>
          </a:p>
        </p:txBody>
      </p:sp>
      <p:graphicFrame>
        <p:nvGraphicFramePr>
          <p:cNvPr id="194" name="Google Shape;194;p38"/>
          <p:cNvGraphicFramePr/>
          <p:nvPr/>
        </p:nvGraphicFramePr>
        <p:xfrm>
          <a:off x="505325" y="279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{55341AC8-796A-4E75-B879-40AD24B628A2}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52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Season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PM2.5 μgm</a:t>
                      </a:r>
                      <a:r>
                        <a:rPr baseline="30000" lang="no"/>
                        <a:t>-3</a:t>
                      </a:r>
                      <a:endParaRPr baseline="30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10% - Base </a:t>
                      </a:r>
                      <a:r>
                        <a:rPr lang="no">
                          <a:solidFill>
                            <a:schemeClr val="dk1"/>
                          </a:solidFill>
                        </a:rPr>
                        <a:t>μgm</a:t>
                      </a:r>
                      <a:r>
                        <a:rPr baseline="30000" lang="no">
                          <a:solidFill>
                            <a:schemeClr val="dk1"/>
                          </a:solidFill>
                        </a:rPr>
                        <a:t>-3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40% - 50% </a:t>
                      </a:r>
                      <a:r>
                        <a:rPr lang="no">
                          <a:solidFill>
                            <a:schemeClr val="dk1"/>
                          </a:solidFill>
                        </a:rPr>
                        <a:t>μgm</a:t>
                      </a:r>
                      <a:r>
                        <a:rPr baseline="30000" lang="no">
                          <a:solidFill>
                            <a:schemeClr val="dk1"/>
                          </a:solidFill>
                        </a:rPr>
                        <a:t>-3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52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2005 Annual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8.87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-0.22 (0.61)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52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2030 Annual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4.45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-0.066 (0.23)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-0.103 (0.35)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52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2030 Winter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5.31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-0.126 (0.44)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-0.202 (0.70)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2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2030 Summer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4.23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-0.015 (0.05)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o"/>
                        <a:t>-0.018 (0.07)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Effects on PM2.5 of a 10% cut in ammonia emissions by season in 2030</a:t>
            </a:r>
            <a:endParaRPr/>
          </a:p>
        </p:txBody>
      </p:sp>
      <p:sp>
        <p:nvSpPr>
          <p:cNvPr id="200" name="Google Shape;200;p39"/>
          <p:cNvSpPr txBox="1"/>
          <p:nvPr>
            <p:ph idx="1" type="body"/>
          </p:nvPr>
        </p:nvSpPr>
        <p:spPr>
          <a:xfrm>
            <a:off x="170525" y="1549475"/>
            <a:ext cx="338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no"/>
              <a:t>Most of the effects are in Winter. Hardly </a:t>
            </a:r>
            <a:r>
              <a:rPr lang="no"/>
              <a:t>any</a:t>
            </a:r>
            <a:r>
              <a:rPr lang="no"/>
              <a:t> effects in summer </a:t>
            </a:r>
            <a:endParaRPr/>
          </a:p>
        </p:txBody>
      </p:sp>
      <p:pic>
        <p:nvPicPr>
          <p:cNvPr id="201" name="Google Shape;201;p39"/>
          <p:cNvPicPr preferRelativeResize="0"/>
          <p:nvPr/>
        </p:nvPicPr>
        <p:blipFill rotWithShape="1">
          <a:blip r:embed="rId3">
            <a:alphaModFix/>
          </a:blip>
          <a:srcRect b="39923" l="7776" r="7232" t="5207"/>
          <a:stretch/>
        </p:blipFill>
        <p:spPr>
          <a:xfrm>
            <a:off x="3701075" y="1114750"/>
            <a:ext cx="4905551" cy="36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/>
          <p:nvPr>
            <p:ph type="title"/>
          </p:nvPr>
        </p:nvSpPr>
        <p:spPr>
          <a:xfrm>
            <a:off x="0" y="144950"/>
            <a:ext cx="8520600" cy="19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Calculated exceedances of critical loads for eutrophication (eq ha</a:t>
            </a:r>
            <a:r>
              <a:rPr baseline="30000" lang="no"/>
              <a:t>-1</a:t>
            </a:r>
            <a:r>
              <a:rPr lang="no"/>
              <a:t>y</a:t>
            </a:r>
            <a:r>
              <a:rPr baseline="30000" lang="no"/>
              <a:t>-1</a:t>
            </a:r>
            <a:r>
              <a:rPr lang="no"/>
              <a:t>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in 2005, 2017  and </a:t>
            </a:r>
            <a:r>
              <a:rPr lang="no"/>
              <a:t>2030</a:t>
            </a:r>
            <a:r>
              <a:rPr lang="no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0000"/>
                </a:solidFill>
              </a:rPr>
              <a:t>Eutrophication is decreasing. 2005 - 2017 - 2030.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>
                <a:solidFill>
                  <a:srgbClr val="FF0000"/>
                </a:solidFill>
              </a:rPr>
              <a:t>But exceendaces in most of Europe also in 2030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07" name="Google Shape;2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25" y="2256325"/>
            <a:ext cx="2887179" cy="288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475" y="2139650"/>
            <a:ext cx="3037520" cy="303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5275" y="2193600"/>
            <a:ext cx="2949902" cy="294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